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3.png" ContentType="image/png"/>
  <Override PartName="/ppt/media/image11.png" ContentType="image/png"/>
  <Override PartName="/ppt/media/image1.jpeg" ContentType="image/jpeg"/>
  <Override PartName="/ppt/media/image4.jpeg" ContentType="image/jpeg"/>
  <Override PartName="/ppt/media/image6.png" ContentType="image/png"/>
  <Override PartName="/ppt/media/image5.png" ContentType="image/png"/>
  <Override PartName="/ppt/media/image2.png" ContentType="image/png"/>
  <Override PartName="/ppt/media/image7.jpeg" ContentType="image/jpeg"/>
  <Override PartName="/ppt/media/image8.png" ContentType="image/png"/>
  <Override PartName="/ppt/media/image10.png" ContentType="image/png"/>
  <Override PartName="/ppt/media/image9.png" ContentType="image/png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13004800" cy="97536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762120" y="203040"/>
            <a:ext cx="11480400" cy="2145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762120" y="2413080"/>
            <a:ext cx="11480400" cy="3034440"/>
          </a:xfrm>
          <a:prstGeom prst="rect">
            <a:avLst/>
          </a:prstGeom>
        </p:spPr>
        <p:txBody>
          <a:bodyPr lIns="0" rIns="0" tIns="0" bIns="0"/>
          <a:p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762120" y="5736240"/>
            <a:ext cx="11480400" cy="3034440"/>
          </a:xfrm>
          <a:prstGeom prst="rect">
            <a:avLst/>
          </a:prstGeom>
        </p:spPr>
        <p:txBody>
          <a:bodyPr lIns="0" rIns="0" tIns="0" bIns="0"/>
          <a:p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62120" y="203040"/>
            <a:ext cx="11480400" cy="2145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62120" y="2413080"/>
            <a:ext cx="5602320" cy="3034440"/>
          </a:xfrm>
          <a:prstGeom prst="rect">
            <a:avLst/>
          </a:prstGeom>
        </p:spPr>
        <p:txBody>
          <a:bodyPr lIns="0" rIns="0" tIns="0" bIns="0"/>
          <a:p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644880" y="2413080"/>
            <a:ext cx="5602320" cy="3034440"/>
          </a:xfrm>
          <a:prstGeom prst="rect">
            <a:avLst/>
          </a:prstGeom>
        </p:spPr>
        <p:txBody>
          <a:bodyPr lIns="0" rIns="0" tIns="0" bIns="0"/>
          <a:p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644880" y="5736240"/>
            <a:ext cx="5602320" cy="3034440"/>
          </a:xfrm>
          <a:prstGeom prst="rect">
            <a:avLst/>
          </a:prstGeom>
        </p:spPr>
        <p:txBody>
          <a:bodyPr lIns="0" rIns="0" tIns="0" bIns="0"/>
          <a:p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762120" y="5736240"/>
            <a:ext cx="5602320" cy="3034440"/>
          </a:xfrm>
          <a:prstGeom prst="rect">
            <a:avLst/>
          </a:prstGeom>
        </p:spPr>
        <p:txBody>
          <a:bodyPr lIns="0" rIns="0" tIns="0" bIns="0"/>
          <a:p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62120" y="203040"/>
            <a:ext cx="11480400" cy="2145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762120" y="2413080"/>
            <a:ext cx="11480400" cy="6362280"/>
          </a:xfrm>
          <a:prstGeom prst="rect">
            <a:avLst/>
          </a:prstGeom>
        </p:spPr>
        <p:txBody>
          <a:bodyPr lIns="0" rIns="0" tIns="0" bIns="0"/>
          <a:p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762120" y="2413080"/>
            <a:ext cx="11480400" cy="6362280"/>
          </a:xfrm>
          <a:prstGeom prst="rect">
            <a:avLst/>
          </a:prstGeom>
        </p:spPr>
        <p:txBody>
          <a:bodyPr lIns="0" rIns="0" tIns="0" bIns="0"/>
          <a:p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pic>
        <p:nvPicPr>
          <p:cNvPr id="36" name="" descr=""/>
          <p:cNvPicPr/>
          <p:nvPr/>
        </p:nvPicPr>
        <p:blipFill>
          <a:blip r:embed="rId2"/>
          <a:stretch/>
        </p:blipFill>
        <p:spPr>
          <a:xfrm>
            <a:off x="2516040" y="2412720"/>
            <a:ext cx="7972200" cy="6362280"/>
          </a:xfrm>
          <a:prstGeom prst="rect">
            <a:avLst/>
          </a:prstGeom>
          <a:ln>
            <a:noFill/>
          </a:ln>
        </p:spPr>
      </p:pic>
      <p:pic>
        <p:nvPicPr>
          <p:cNvPr id="37" name="" descr=""/>
          <p:cNvPicPr/>
          <p:nvPr/>
        </p:nvPicPr>
        <p:blipFill>
          <a:blip r:embed="rId3"/>
          <a:stretch/>
        </p:blipFill>
        <p:spPr>
          <a:xfrm>
            <a:off x="2516040" y="2412720"/>
            <a:ext cx="7972200" cy="6362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762120" y="203040"/>
            <a:ext cx="11480400" cy="2145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762120" y="2413080"/>
            <a:ext cx="11480400" cy="636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762120" y="203040"/>
            <a:ext cx="11480400" cy="2145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62120" y="2413080"/>
            <a:ext cx="11480400" cy="6362280"/>
          </a:xfrm>
          <a:prstGeom prst="rect">
            <a:avLst/>
          </a:prstGeom>
        </p:spPr>
        <p:txBody>
          <a:bodyPr lIns="0" rIns="0" tIns="0" bIns="0"/>
          <a:p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762120" y="203040"/>
            <a:ext cx="11480400" cy="2145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762120" y="2413080"/>
            <a:ext cx="5602320" cy="6362280"/>
          </a:xfrm>
          <a:prstGeom prst="rect">
            <a:avLst/>
          </a:prstGeom>
        </p:spPr>
        <p:txBody>
          <a:bodyPr lIns="0" rIns="0" tIns="0" bIns="0"/>
          <a:p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644880" y="2413080"/>
            <a:ext cx="5602320" cy="6362280"/>
          </a:xfrm>
          <a:prstGeom prst="rect">
            <a:avLst/>
          </a:prstGeom>
        </p:spPr>
        <p:txBody>
          <a:bodyPr lIns="0" rIns="0" tIns="0" bIns="0"/>
          <a:p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62120" y="203040"/>
            <a:ext cx="11480400" cy="2145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762120" y="203040"/>
            <a:ext cx="11480400" cy="994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62120" y="203040"/>
            <a:ext cx="11480400" cy="2145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62120" y="2413080"/>
            <a:ext cx="5602320" cy="3034440"/>
          </a:xfrm>
          <a:prstGeom prst="rect">
            <a:avLst/>
          </a:prstGeom>
        </p:spPr>
        <p:txBody>
          <a:bodyPr lIns="0" rIns="0" tIns="0" bIns="0"/>
          <a:p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762120" y="5736240"/>
            <a:ext cx="5602320" cy="3034440"/>
          </a:xfrm>
          <a:prstGeom prst="rect">
            <a:avLst/>
          </a:prstGeom>
        </p:spPr>
        <p:txBody>
          <a:bodyPr lIns="0" rIns="0" tIns="0" bIns="0"/>
          <a:p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6644880" y="2413080"/>
            <a:ext cx="5602320" cy="6362280"/>
          </a:xfrm>
          <a:prstGeom prst="rect">
            <a:avLst/>
          </a:prstGeom>
        </p:spPr>
        <p:txBody>
          <a:bodyPr lIns="0" rIns="0" tIns="0" bIns="0"/>
          <a:p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62120" y="203040"/>
            <a:ext cx="11480400" cy="2145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762120" y="2413080"/>
            <a:ext cx="11480400" cy="636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62120" y="203040"/>
            <a:ext cx="11480400" cy="2145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762120" y="2413080"/>
            <a:ext cx="5602320" cy="6362280"/>
          </a:xfrm>
          <a:prstGeom prst="rect">
            <a:avLst/>
          </a:prstGeom>
        </p:spPr>
        <p:txBody>
          <a:bodyPr lIns="0" rIns="0" tIns="0" bIns="0"/>
          <a:p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644880" y="2413080"/>
            <a:ext cx="5602320" cy="3034440"/>
          </a:xfrm>
          <a:prstGeom prst="rect">
            <a:avLst/>
          </a:prstGeom>
        </p:spPr>
        <p:txBody>
          <a:bodyPr lIns="0" rIns="0" tIns="0" bIns="0"/>
          <a:p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644880" y="5736240"/>
            <a:ext cx="5602320" cy="3034440"/>
          </a:xfrm>
          <a:prstGeom prst="rect">
            <a:avLst/>
          </a:prstGeom>
        </p:spPr>
        <p:txBody>
          <a:bodyPr lIns="0" rIns="0" tIns="0" bIns="0"/>
          <a:p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762120" y="203040"/>
            <a:ext cx="11480400" cy="2145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762120" y="2413080"/>
            <a:ext cx="5602320" cy="3034440"/>
          </a:xfrm>
          <a:prstGeom prst="rect">
            <a:avLst/>
          </a:prstGeom>
        </p:spPr>
        <p:txBody>
          <a:bodyPr lIns="0" rIns="0" tIns="0" bIns="0"/>
          <a:p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644880" y="2413080"/>
            <a:ext cx="5602320" cy="3034440"/>
          </a:xfrm>
          <a:prstGeom prst="rect">
            <a:avLst/>
          </a:prstGeom>
        </p:spPr>
        <p:txBody>
          <a:bodyPr lIns="0" rIns="0" tIns="0" bIns="0"/>
          <a:p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762120" y="5736240"/>
            <a:ext cx="11480400" cy="3034440"/>
          </a:xfrm>
          <a:prstGeom prst="rect">
            <a:avLst/>
          </a:prstGeom>
        </p:spPr>
        <p:txBody>
          <a:bodyPr lIns="0" rIns="0" tIns="0" bIns="0"/>
          <a:p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762120" y="203040"/>
            <a:ext cx="11480400" cy="2145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762120" y="2413080"/>
            <a:ext cx="11480400" cy="3034440"/>
          </a:xfrm>
          <a:prstGeom prst="rect">
            <a:avLst/>
          </a:prstGeom>
        </p:spPr>
        <p:txBody>
          <a:bodyPr lIns="0" rIns="0" tIns="0" bIns="0"/>
          <a:p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762120" y="5736240"/>
            <a:ext cx="11480400" cy="3034440"/>
          </a:xfrm>
          <a:prstGeom prst="rect">
            <a:avLst/>
          </a:prstGeom>
        </p:spPr>
        <p:txBody>
          <a:bodyPr lIns="0" rIns="0" tIns="0" bIns="0"/>
          <a:p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62120" y="203040"/>
            <a:ext cx="11480400" cy="2145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762120" y="2413080"/>
            <a:ext cx="5602320" cy="3034440"/>
          </a:xfrm>
          <a:prstGeom prst="rect">
            <a:avLst/>
          </a:prstGeom>
        </p:spPr>
        <p:txBody>
          <a:bodyPr lIns="0" rIns="0" tIns="0" bIns="0"/>
          <a:p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644880" y="2413080"/>
            <a:ext cx="5602320" cy="3034440"/>
          </a:xfrm>
          <a:prstGeom prst="rect">
            <a:avLst/>
          </a:prstGeom>
        </p:spPr>
        <p:txBody>
          <a:bodyPr lIns="0" rIns="0" tIns="0" bIns="0"/>
          <a:p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644880" y="5736240"/>
            <a:ext cx="5602320" cy="3034440"/>
          </a:xfrm>
          <a:prstGeom prst="rect">
            <a:avLst/>
          </a:prstGeom>
        </p:spPr>
        <p:txBody>
          <a:bodyPr lIns="0" rIns="0" tIns="0" bIns="0"/>
          <a:p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762120" y="5736240"/>
            <a:ext cx="5602320" cy="3034440"/>
          </a:xfrm>
          <a:prstGeom prst="rect">
            <a:avLst/>
          </a:prstGeom>
        </p:spPr>
        <p:txBody>
          <a:bodyPr lIns="0" rIns="0" tIns="0" bIns="0"/>
          <a:p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62120" y="203040"/>
            <a:ext cx="11480400" cy="2145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762120" y="2413080"/>
            <a:ext cx="11480400" cy="6362280"/>
          </a:xfrm>
          <a:prstGeom prst="rect">
            <a:avLst/>
          </a:prstGeom>
        </p:spPr>
        <p:txBody>
          <a:bodyPr lIns="0" rIns="0" tIns="0" bIns="0"/>
          <a:p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762120" y="2413080"/>
            <a:ext cx="11480400" cy="6362280"/>
          </a:xfrm>
          <a:prstGeom prst="rect">
            <a:avLst/>
          </a:prstGeom>
        </p:spPr>
        <p:txBody>
          <a:bodyPr lIns="0" rIns="0" tIns="0" bIns="0"/>
          <a:p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2516040" y="2412720"/>
            <a:ext cx="7972200" cy="6362280"/>
          </a:xfrm>
          <a:prstGeom prst="rect">
            <a:avLst/>
          </a:prstGeom>
          <a:ln>
            <a:noFill/>
          </a:ln>
        </p:spPr>
      </p:pic>
      <p:pic>
        <p:nvPicPr>
          <p:cNvPr id="74" name="" descr=""/>
          <p:cNvPicPr/>
          <p:nvPr/>
        </p:nvPicPr>
        <p:blipFill>
          <a:blip r:embed="rId3"/>
          <a:stretch/>
        </p:blipFill>
        <p:spPr>
          <a:xfrm>
            <a:off x="2516040" y="2412720"/>
            <a:ext cx="7972200" cy="6362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762120" y="203040"/>
            <a:ext cx="11480400" cy="2145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762120" y="2413080"/>
            <a:ext cx="11480400" cy="636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762120" y="203040"/>
            <a:ext cx="11480400" cy="2145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762120" y="2413080"/>
            <a:ext cx="11480400" cy="6362280"/>
          </a:xfrm>
          <a:prstGeom prst="rect">
            <a:avLst/>
          </a:prstGeom>
        </p:spPr>
        <p:txBody>
          <a:bodyPr lIns="0" rIns="0" tIns="0" bIns="0"/>
          <a:p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762120" y="203040"/>
            <a:ext cx="11480400" cy="2145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762120" y="2413080"/>
            <a:ext cx="5602320" cy="6362280"/>
          </a:xfrm>
          <a:prstGeom prst="rect">
            <a:avLst/>
          </a:prstGeom>
        </p:spPr>
        <p:txBody>
          <a:bodyPr lIns="0" rIns="0" tIns="0" bIns="0"/>
          <a:p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644880" y="2413080"/>
            <a:ext cx="5602320" cy="6362280"/>
          </a:xfrm>
          <a:prstGeom prst="rect">
            <a:avLst/>
          </a:prstGeom>
        </p:spPr>
        <p:txBody>
          <a:bodyPr lIns="0" rIns="0" tIns="0" bIns="0"/>
          <a:p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762120" y="203040"/>
            <a:ext cx="11480400" cy="2145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62120" y="203040"/>
            <a:ext cx="11480400" cy="2145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762120" y="2413080"/>
            <a:ext cx="11480400" cy="6362280"/>
          </a:xfrm>
          <a:prstGeom prst="rect">
            <a:avLst/>
          </a:prstGeom>
        </p:spPr>
        <p:txBody>
          <a:bodyPr lIns="0" rIns="0" tIns="0" bIns="0"/>
          <a:p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762120" y="203040"/>
            <a:ext cx="11480400" cy="994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762120" y="203040"/>
            <a:ext cx="11480400" cy="2145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762120" y="2413080"/>
            <a:ext cx="5602320" cy="3034440"/>
          </a:xfrm>
          <a:prstGeom prst="rect">
            <a:avLst/>
          </a:prstGeom>
        </p:spPr>
        <p:txBody>
          <a:bodyPr lIns="0" rIns="0" tIns="0" bIns="0"/>
          <a:p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762120" y="5736240"/>
            <a:ext cx="5602320" cy="3034440"/>
          </a:xfrm>
          <a:prstGeom prst="rect">
            <a:avLst/>
          </a:prstGeom>
        </p:spPr>
        <p:txBody>
          <a:bodyPr lIns="0" rIns="0" tIns="0" bIns="0"/>
          <a:p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6644880" y="2413080"/>
            <a:ext cx="5602320" cy="6362280"/>
          </a:xfrm>
          <a:prstGeom prst="rect">
            <a:avLst/>
          </a:prstGeom>
        </p:spPr>
        <p:txBody>
          <a:bodyPr lIns="0" rIns="0" tIns="0" bIns="0"/>
          <a:p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762120" y="203040"/>
            <a:ext cx="11480400" cy="2145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762120" y="2413080"/>
            <a:ext cx="5602320" cy="6362280"/>
          </a:xfrm>
          <a:prstGeom prst="rect">
            <a:avLst/>
          </a:prstGeom>
        </p:spPr>
        <p:txBody>
          <a:bodyPr lIns="0" rIns="0" tIns="0" bIns="0"/>
          <a:p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644880" y="2413080"/>
            <a:ext cx="5602320" cy="3034440"/>
          </a:xfrm>
          <a:prstGeom prst="rect">
            <a:avLst/>
          </a:prstGeom>
        </p:spPr>
        <p:txBody>
          <a:bodyPr lIns="0" rIns="0" tIns="0" bIns="0"/>
          <a:p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644880" y="5736240"/>
            <a:ext cx="5602320" cy="3034440"/>
          </a:xfrm>
          <a:prstGeom prst="rect">
            <a:avLst/>
          </a:prstGeom>
        </p:spPr>
        <p:txBody>
          <a:bodyPr lIns="0" rIns="0" tIns="0" bIns="0"/>
          <a:p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62120" y="203040"/>
            <a:ext cx="11480400" cy="2145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762120" y="2413080"/>
            <a:ext cx="5602320" cy="3034440"/>
          </a:xfrm>
          <a:prstGeom prst="rect">
            <a:avLst/>
          </a:prstGeom>
        </p:spPr>
        <p:txBody>
          <a:bodyPr lIns="0" rIns="0" tIns="0" bIns="0"/>
          <a:p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644880" y="2413080"/>
            <a:ext cx="5602320" cy="3034440"/>
          </a:xfrm>
          <a:prstGeom prst="rect">
            <a:avLst/>
          </a:prstGeom>
        </p:spPr>
        <p:txBody>
          <a:bodyPr lIns="0" rIns="0" tIns="0" bIns="0"/>
          <a:p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762120" y="5736240"/>
            <a:ext cx="11480400" cy="3034440"/>
          </a:xfrm>
          <a:prstGeom prst="rect">
            <a:avLst/>
          </a:prstGeom>
        </p:spPr>
        <p:txBody>
          <a:bodyPr lIns="0" rIns="0" tIns="0" bIns="0"/>
          <a:p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762120" y="203040"/>
            <a:ext cx="11480400" cy="2145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762120" y="2413080"/>
            <a:ext cx="11480400" cy="3034440"/>
          </a:xfrm>
          <a:prstGeom prst="rect">
            <a:avLst/>
          </a:prstGeom>
        </p:spPr>
        <p:txBody>
          <a:bodyPr lIns="0" rIns="0" tIns="0" bIns="0"/>
          <a:p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762120" y="5736240"/>
            <a:ext cx="11480400" cy="3034440"/>
          </a:xfrm>
          <a:prstGeom prst="rect">
            <a:avLst/>
          </a:prstGeom>
        </p:spPr>
        <p:txBody>
          <a:bodyPr lIns="0" rIns="0" tIns="0" bIns="0"/>
          <a:p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62120" y="203040"/>
            <a:ext cx="11480400" cy="2145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762120" y="2413080"/>
            <a:ext cx="5602320" cy="3034440"/>
          </a:xfrm>
          <a:prstGeom prst="rect">
            <a:avLst/>
          </a:prstGeom>
        </p:spPr>
        <p:txBody>
          <a:bodyPr lIns="0" rIns="0" tIns="0" bIns="0"/>
          <a:p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644880" y="2413080"/>
            <a:ext cx="5602320" cy="3034440"/>
          </a:xfrm>
          <a:prstGeom prst="rect">
            <a:avLst/>
          </a:prstGeom>
        </p:spPr>
        <p:txBody>
          <a:bodyPr lIns="0" rIns="0" tIns="0" bIns="0"/>
          <a:p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644880" y="5736240"/>
            <a:ext cx="5602320" cy="3034440"/>
          </a:xfrm>
          <a:prstGeom prst="rect">
            <a:avLst/>
          </a:prstGeom>
        </p:spPr>
        <p:txBody>
          <a:bodyPr lIns="0" rIns="0" tIns="0" bIns="0"/>
          <a:p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762120" y="5736240"/>
            <a:ext cx="5602320" cy="3034440"/>
          </a:xfrm>
          <a:prstGeom prst="rect">
            <a:avLst/>
          </a:prstGeom>
        </p:spPr>
        <p:txBody>
          <a:bodyPr lIns="0" rIns="0" tIns="0" bIns="0"/>
          <a:p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762120" y="203040"/>
            <a:ext cx="11480400" cy="2145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762120" y="2413080"/>
            <a:ext cx="11480400" cy="6362280"/>
          </a:xfrm>
          <a:prstGeom prst="rect">
            <a:avLst/>
          </a:prstGeom>
        </p:spPr>
        <p:txBody>
          <a:bodyPr lIns="0" rIns="0" tIns="0" bIns="0"/>
          <a:p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762120" y="2413080"/>
            <a:ext cx="11480400" cy="6362280"/>
          </a:xfrm>
          <a:prstGeom prst="rect">
            <a:avLst/>
          </a:prstGeom>
        </p:spPr>
        <p:txBody>
          <a:bodyPr lIns="0" rIns="0" tIns="0" bIns="0"/>
          <a:p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2"/>
          <a:stretch/>
        </p:blipFill>
        <p:spPr>
          <a:xfrm>
            <a:off x="2516040" y="2412720"/>
            <a:ext cx="7972200" cy="6362280"/>
          </a:xfrm>
          <a:prstGeom prst="rect">
            <a:avLst/>
          </a:prstGeom>
          <a:ln>
            <a:noFill/>
          </a:ln>
        </p:spPr>
      </p:pic>
      <p:pic>
        <p:nvPicPr>
          <p:cNvPr id="112" name="" descr=""/>
          <p:cNvPicPr/>
          <p:nvPr/>
        </p:nvPicPr>
        <p:blipFill>
          <a:blip r:embed="rId3"/>
          <a:stretch/>
        </p:blipFill>
        <p:spPr>
          <a:xfrm>
            <a:off x="2516040" y="2412720"/>
            <a:ext cx="7972200" cy="6362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62120" y="203040"/>
            <a:ext cx="11480400" cy="2145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62120" y="2413080"/>
            <a:ext cx="5602320" cy="6362280"/>
          </a:xfrm>
          <a:prstGeom prst="rect">
            <a:avLst/>
          </a:prstGeom>
        </p:spPr>
        <p:txBody>
          <a:bodyPr lIns="0" rIns="0" tIns="0" bIns="0"/>
          <a:p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644880" y="2413080"/>
            <a:ext cx="5602320" cy="6362280"/>
          </a:xfrm>
          <a:prstGeom prst="rect">
            <a:avLst/>
          </a:prstGeom>
        </p:spPr>
        <p:txBody>
          <a:bodyPr lIns="0" rIns="0" tIns="0" bIns="0"/>
          <a:p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62120" y="203040"/>
            <a:ext cx="11480400" cy="2145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762120" y="203040"/>
            <a:ext cx="11480400" cy="994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62120" y="203040"/>
            <a:ext cx="11480400" cy="2145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762120" y="2413080"/>
            <a:ext cx="5602320" cy="3034440"/>
          </a:xfrm>
          <a:prstGeom prst="rect">
            <a:avLst/>
          </a:prstGeom>
        </p:spPr>
        <p:txBody>
          <a:bodyPr lIns="0" rIns="0" tIns="0" bIns="0"/>
          <a:p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762120" y="5736240"/>
            <a:ext cx="5602320" cy="3034440"/>
          </a:xfrm>
          <a:prstGeom prst="rect">
            <a:avLst/>
          </a:prstGeom>
        </p:spPr>
        <p:txBody>
          <a:bodyPr lIns="0" rIns="0" tIns="0" bIns="0"/>
          <a:p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6644880" y="2413080"/>
            <a:ext cx="5602320" cy="6362280"/>
          </a:xfrm>
          <a:prstGeom prst="rect">
            <a:avLst/>
          </a:prstGeom>
        </p:spPr>
        <p:txBody>
          <a:bodyPr lIns="0" rIns="0" tIns="0" bIns="0"/>
          <a:p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762120" y="203040"/>
            <a:ext cx="11480400" cy="2145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762120" y="2413080"/>
            <a:ext cx="5602320" cy="6362280"/>
          </a:xfrm>
          <a:prstGeom prst="rect">
            <a:avLst/>
          </a:prstGeom>
        </p:spPr>
        <p:txBody>
          <a:bodyPr lIns="0" rIns="0" tIns="0" bIns="0"/>
          <a:p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644880" y="2413080"/>
            <a:ext cx="5602320" cy="3034440"/>
          </a:xfrm>
          <a:prstGeom prst="rect">
            <a:avLst/>
          </a:prstGeom>
        </p:spPr>
        <p:txBody>
          <a:bodyPr lIns="0" rIns="0" tIns="0" bIns="0"/>
          <a:p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644880" y="5736240"/>
            <a:ext cx="5602320" cy="3034440"/>
          </a:xfrm>
          <a:prstGeom prst="rect">
            <a:avLst/>
          </a:prstGeom>
        </p:spPr>
        <p:txBody>
          <a:bodyPr lIns="0" rIns="0" tIns="0" bIns="0"/>
          <a:p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762120" y="203040"/>
            <a:ext cx="11480400" cy="2145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762120" y="2413080"/>
            <a:ext cx="5602320" cy="3034440"/>
          </a:xfrm>
          <a:prstGeom prst="rect">
            <a:avLst/>
          </a:prstGeom>
        </p:spPr>
        <p:txBody>
          <a:bodyPr lIns="0" rIns="0" tIns="0" bIns="0"/>
          <a:p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644880" y="2413080"/>
            <a:ext cx="5602320" cy="3034440"/>
          </a:xfrm>
          <a:prstGeom prst="rect">
            <a:avLst/>
          </a:prstGeom>
        </p:spPr>
        <p:txBody>
          <a:bodyPr lIns="0" rIns="0" tIns="0" bIns="0"/>
          <a:p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762120" y="5736240"/>
            <a:ext cx="11480400" cy="3034440"/>
          </a:xfrm>
          <a:prstGeom prst="rect">
            <a:avLst/>
          </a:prstGeom>
        </p:spPr>
        <p:txBody>
          <a:bodyPr lIns="0" rIns="0" tIns="0" bIns="0"/>
          <a:p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body"/>
          </p:nvPr>
        </p:nvSpPr>
        <p:spPr>
          <a:xfrm>
            <a:off x="1104840" y="758880"/>
            <a:ext cx="10794600" cy="594324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8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</a:rPr>
              <a:t>Cliquez pour éditer le format du plan de texte</a:t>
            </a:r>
            <a:endParaRPr b="0" lang="fr-FR" sz="3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38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</a:rPr>
              <a:t>Second niveau de plan</a:t>
            </a:r>
            <a:endParaRPr b="0" lang="fr-FR" sz="3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8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</a:rPr>
              <a:t>Troisième niveau de plan</a:t>
            </a:r>
            <a:endParaRPr b="0" lang="fr-FR" sz="3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38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</a:rPr>
              <a:t>Quatrième niveau de plan</a:t>
            </a:r>
            <a:endParaRPr b="0" lang="fr-FR" sz="3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8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</a:rPr>
              <a:t>Cinquième niveau de plan</a:t>
            </a:r>
            <a:endParaRPr b="0" lang="fr-FR" sz="3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8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</a:rPr>
              <a:t>Sixième niveau de plan</a:t>
            </a:r>
            <a:endParaRPr b="0" lang="fr-FR" sz="3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8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</a:rPr>
              <a:t>Septième niveau de plan</a:t>
            </a:r>
            <a:endParaRPr b="0" lang="fr-FR" sz="3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762120" y="6883560"/>
            <a:ext cx="11480400" cy="1079280"/>
          </a:xfrm>
          <a:prstGeom prst="rect">
            <a:avLst/>
          </a:prstGeom>
        </p:spPr>
        <p:txBody>
          <a:bodyPr lIns="50760" rIns="50760" tIns="50760" bIns="50760" anchor="b"/>
          <a:p>
            <a:pPr algn="ctr">
              <a:lnSpc>
                <a:spcPct val="100000"/>
              </a:lnSpc>
            </a:pPr>
            <a:r>
              <a:rPr b="1" lang="fr-FR" sz="6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Texte du titre</a:t>
            </a:r>
            <a:endParaRPr b="0" lang="fr-FR" sz="3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762120" y="8128080"/>
            <a:ext cx="11480400" cy="914040"/>
          </a:xfrm>
          <a:prstGeom prst="rect">
            <a:avLst/>
          </a:prstGeom>
        </p:spPr>
        <p:txBody>
          <a:bodyPr lIns="50760" rIns="50760" tIns="50760" bIns="5076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Cliquez pour éditer le format du plan de texte</a:t>
            </a:r>
            <a:endParaRPr b="0" lang="fr-FR" sz="2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Second niveau de plan</a:t>
            </a:r>
            <a:endParaRPr b="0" lang="fr-FR" sz="2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Troisième niveau de plan</a:t>
            </a:r>
            <a:endParaRPr b="0" lang="fr-FR" sz="2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Quatrième niveau de plan</a:t>
            </a:r>
            <a:endParaRPr b="0" lang="fr-FR" sz="2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Cinquième niveau de plan</a:t>
            </a:r>
            <a:endParaRPr b="0" lang="fr-FR" sz="2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Sixième niveau de plan</a:t>
            </a:r>
            <a:endParaRPr b="0" lang="fr-FR" sz="2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Septième niveau de planTexte niveau 1</a:t>
            </a:r>
            <a:endParaRPr b="0" lang="fr-FR" sz="2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algn="ctr"/>
            <a:r>
              <a:rPr b="0" lang="fr-F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Texte niveau 2</a:t>
            </a:r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algn="ctr"/>
            <a:r>
              <a:rPr b="0" lang="fr-F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Texte niveau 3</a:t>
            </a:r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algn="ctr"/>
            <a:r>
              <a:rPr b="0" lang="fr-F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Texte niveau 4</a:t>
            </a:r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algn="ctr"/>
            <a:r>
              <a:rPr b="0" lang="fr-F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Texte niveau 5</a:t>
            </a:r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311880" y="9245520"/>
            <a:ext cx="368280" cy="374400"/>
          </a:xfrm>
          <a:prstGeom prst="rect">
            <a:avLst/>
          </a:prstGeom>
        </p:spPr>
        <p:txBody>
          <a:bodyPr lIns="50760" rIns="50760" tIns="50760" bIns="50760"/>
          <a:p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62120" y="203040"/>
            <a:ext cx="11480400" cy="2145960"/>
          </a:xfrm>
          <a:prstGeom prst="rect">
            <a:avLst/>
          </a:prstGeom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b="1" lang="fr-FR" sz="6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Texte du titre</a:t>
            </a:r>
            <a:endParaRPr b="0" lang="fr-FR" sz="3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62120" y="2413080"/>
            <a:ext cx="11480400" cy="6362280"/>
          </a:xfrm>
          <a:prstGeom prst="rect">
            <a:avLst/>
          </a:prstGeom>
        </p:spPr>
        <p:txBody>
          <a:bodyPr lIns="50760" rIns="50760" tIns="50760" bIns="50760" anchor="ctr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Cliquez pour éditer le format du plan de texte</a:t>
            </a:r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3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Second niveau de plan</a:t>
            </a:r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Troisième niveau de plan</a:t>
            </a:r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3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Quatrième niveau de plan</a:t>
            </a:r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Cinquième niveau de plan</a:t>
            </a:r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Sixième niveau de plan</a:t>
            </a:r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marL="406440" indent="-406080">
              <a:lnSpc>
                <a:spcPct val="100000"/>
              </a:lnSpc>
              <a:buClr>
                <a:srgbClr val="ebebeb"/>
              </a:buClr>
              <a:buSzPct val="75000"/>
              <a:buFont typeface="Symbol" charset="2"/>
              <a:buChar char=""/>
            </a:pPr>
            <a:r>
              <a:rPr b="0" lang="fr-FR" sz="3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Septième niveau de planTexte niveau 1</a:t>
            </a:r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lvl="1" marL="812880" indent="-406080">
              <a:lnSpc>
                <a:spcPct val="100000"/>
              </a:lnSpc>
              <a:buClr>
                <a:srgbClr val="ebebeb"/>
              </a:buClr>
              <a:buSzPct val="75000"/>
              <a:buFont typeface="Symbol" charset="2"/>
              <a:buChar char=""/>
            </a:pPr>
            <a:r>
              <a:rPr b="0" lang="fr-FR" sz="3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Texte niveau 2</a:t>
            </a:r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lvl="2" marL="1219320" indent="-406080">
              <a:lnSpc>
                <a:spcPct val="100000"/>
              </a:lnSpc>
              <a:buClr>
                <a:srgbClr val="ebebeb"/>
              </a:buClr>
              <a:buSzPct val="75000"/>
              <a:buFont typeface="Symbol" charset="2"/>
              <a:buChar char=""/>
            </a:pPr>
            <a:r>
              <a:rPr b="0" lang="fr-FR" sz="3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Texte niveau 3</a:t>
            </a:r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lvl="3" marL="1625760" indent="-406080">
              <a:lnSpc>
                <a:spcPct val="100000"/>
              </a:lnSpc>
              <a:buClr>
                <a:srgbClr val="ebebeb"/>
              </a:buClr>
              <a:buSzPct val="75000"/>
              <a:buFont typeface="Symbol" charset="2"/>
              <a:buChar char=""/>
            </a:pPr>
            <a:r>
              <a:rPr b="0" lang="fr-FR" sz="3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Texte niveau 4</a:t>
            </a:r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lvl="4" marL="2031840" indent="-406080">
              <a:lnSpc>
                <a:spcPct val="100000"/>
              </a:lnSpc>
              <a:buClr>
                <a:srgbClr val="ebebeb"/>
              </a:buClr>
              <a:buSzPct val="75000"/>
              <a:buFont typeface="Symbol" charset="2"/>
              <a:buChar char=""/>
            </a:pPr>
            <a:r>
              <a:rPr b="0" lang="fr-FR" sz="3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Texte niveau 5</a:t>
            </a:r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sldNum"/>
          </p:nvPr>
        </p:nvSpPr>
        <p:spPr>
          <a:xfrm>
            <a:off x="6311880" y="9258480"/>
            <a:ext cx="368280" cy="374400"/>
          </a:xfrm>
          <a:prstGeom prst="rect">
            <a:avLst/>
          </a:prstGeom>
        </p:spPr>
        <p:txBody>
          <a:bodyPr lIns="50760" rIns="50760" tIns="50760" bIns="50760"/>
          <a:p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body"/>
          </p:nvPr>
        </p:nvSpPr>
        <p:spPr>
          <a:xfrm>
            <a:off x="6654960" y="2374920"/>
            <a:ext cx="5587560" cy="680688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8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</a:rPr>
              <a:t>Cliquez pour éditer le format du plan de texte</a:t>
            </a:r>
            <a:endParaRPr b="0" lang="fr-FR" sz="3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38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</a:rPr>
              <a:t>Second niveau de plan</a:t>
            </a:r>
            <a:endParaRPr b="0" lang="fr-FR" sz="3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8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</a:rPr>
              <a:t>Troisième niveau de plan</a:t>
            </a:r>
            <a:endParaRPr b="0" lang="fr-FR" sz="3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38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</a:rPr>
              <a:t>Quatrième niveau de plan</a:t>
            </a:r>
            <a:endParaRPr b="0" lang="fr-FR" sz="3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8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</a:rPr>
              <a:t>Cinquième niveau de plan</a:t>
            </a:r>
            <a:endParaRPr b="0" lang="fr-FR" sz="3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8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</a:rPr>
              <a:t>Sixième niveau de plan</a:t>
            </a:r>
            <a:endParaRPr b="0" lang="fr-FR" sz="3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8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</a:rPr>
              <a:t>Septième niveau de plan</a:t>
            </a:r>
            <a:endParaRPr b="0" lang="fr-FR" sz="3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title"/>
          </p:nvPr>
        </p:nvSpPr>
        <p:spPr>
          <a:xfrm>
            <a:off x="762120" y="203040"/>
            <a:ext cx="11480400" cy="2145960"/>
          </a:xfrm>
          <a:prstGeom prst="rect">
            <a:avLst/>
          </a:prstGeom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b="1" lang="fr-FR" sz="6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Texte du titre</a:t>
            </a:r>
            <a:endParaRPr b="0" lang="fr-FR" sz="3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762120" y="2374920"/>
            <a:ext cx="5384520" cy="6806880"/>
          </a:xfrm>
          <a:prstGeom prst="rect">
            <a:avLst/>
          </a:prstGeom>
        </p:spPr>
        <p:txBody>
          <a:bodyPr lIns="50760" rIns="50760" tIns="50760" bIns="50760" anchor="ctr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Cliquez pour éditer le format du plan de texte</a:t>
            </a:r>
            <a:endParaRPr b="0" lang="fr-FR" sz="2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Second niveau de plan</a:t>
            </a:r>
            <a:endParaRPr b="0" lang="fr-FR" sz="2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Troisième niveau de plan</a:t>
            </a:r>
            <a:endParaRPr b="0" lang="fr-FR" sz="2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Quatrième niveau de plan</a:t>
            </a:r>
            <a:endParaRPr b="0" lang="fr-FR" sz="2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Cinquième niveau de plan</a:t>
            </a:r>
            <a:endParaRPr b="0" lang="fr-FR" sz="2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Sixième niveau de plan</a:t>
            </a:r>
            <a:endParaRPr b="0" lang="fr-FR" sz="2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marL="343080" indent="-342720">
              <a:lnSpc>
                <a:spcPct val="100000"/>
              </a:lnSpc>
              <a:buClr>
                <a:srgbClr val="ebebeb"/>
              </a:buClr>
              <a:buSzPct val="75000"/>
              <a:buFont typeface="Symbol" charset="2"/>
              <a:buChar char=""/>
            </a:pPr>
            <a:r>
              <a:rPr b="0" lang="fr-FR" sz="28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Septième niveau de planTexte niveau 1</a:t>
            </a:r>
            <a:endParaRPr b="0" lang="fr-FR" sz="2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lvl="1" marL="685800" indent="-342720">
              <a:lnSpc>
                <a:spcPct val="100000"/>
              </a:lnSpc>
              <a:buClr>
                <a:srgbClr val="ebebeb"/>
              </a:buClr>
              <a:buSzPct val="75000"/>
              <a:buFont typeface="Symbol" charset="2"/>
              <a:buChar char=""/>
            </a:pPr>
            <a:r>
              <a:rPr b="0" lang="fr-FR" sz="28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Texte niveau 2</a:t>
            </a:r>
            <a:endParaRPr b="0" lang="fr-FR" sz="2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lvl="2" marL="1028880" indent="-342720">
              <a:lnSpc>
                <a:spcPct val="100000"/>
              </a:lnSpc>
              <a:buClr>
                <a:srgbClr val="ebebeb"/>
              </a:buClr>
              <a:buSzPct val="75000"/>
              <a:buFont typeface="Symbol" charset="2"/>
              <a:buChar char=""/>
            </a:pPr>
            <a:r>
              <a:rPr b="0" lang="fr-FR" sz="28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Texte niveau 3</a:t>
            </a:r>
            <a:endParaRPr b="0" lang="fr-FR" sz="2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lvl="3" marL="1371600" indent="-342720">
              <a:lnSpc>
                <a:spcPct val="100000"/>
              </a:lnSpc>
              <a:buClr>
                <a:srgbClr val="ebebeb"/>
              </a:buClr>
              <a:buSzPct val="75000"/>
              <a:buFont typeface="Symbol" charset="2"/>
              <a:buChar char=""/>
            </a:pPr>
            <a:r>
              <a:rPr b="0" lang="fr-FR" sz="28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Texte niveau 4</a:t>
            </a:r>
            <a:endParaRPr b="0" lang="fr-FR" sz="2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lvl="4" marL="1714680" indent="-342720">
              <a:lnSpc>
                <a:spcPct val="100000"/>
              </a:lnSpc>
              <a:buClr>
                <a:srgbClr val="ebebeb"/>
              </a:buClr>
              <a:buSzPct val="75000"/>
              <a:buFont typeface="Symbol" charset="2"/>
              <a:buChar char=""/>
            </a:pPr>
            <a:r>
              <a:rPr b="0" lang="fr-FR" sz="28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Texte niveau 5</a:t>
            </a:r>
            <a:endParaRPr b="0" lang="fr-FR" sz="2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sldNum"/>
          </p:nvPr>
        </p:nvSpPr>
        <p:spPr>
          <a:xfrm>
            <a:off x="6311880" y="9258480"/>
            <a:ext cx="368280" cy="374400"/>
          </a:xfrm>
          <a:prstGeom prst="rect">
            <a:avLst/>
          </a:prstGeom>
        </p:spPr>
        <p:txBody>
          <a:bodyPr lIns="50760" rIns="50760" tIns="50760" bIns="50760"/>
          <a:p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www.slideshare.net/mne-python/mnepython-coregistration" TargetMode="Externa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spatio_temporal_cluster_1samp_10000_0.001_OM-RS.png" descr=""/>
          <p:cNvPicPr/>
          <p:nvPr/>
        </p:nvPicPr>
        <p:blipFill>
          <a:blip r:embed="rId1"/>
          <a:srcRect l="0" t="634" r="0" b="634"/>
          <a:stretch/>
        </p:blipFill>
        <p:spPr>
          <a:xfrm>
            <a:off x="1104840" y="758880"/>
            <a:ext cx="10794600" cy="5943240"/>
          </a:xfrm>
          <a:prstGeom prst="rect">
            <a:avLst/>
          </a:prstGeom>
          <a:ln w="25560">
            <a:noFill/>
          </a:ln>
          <a:effectLst>
            <a:outerShdw algn="b" blurRad="254000" dir="5400000" dist="127000" kx="0" ky="0" rotWithShape="0" sx="100000" sy="100000">
              <a:srgbClr val="000000">
                <a:alpha val="70000"/>
              </a:srgbClr>
            </a:outerShdw>
          </a:effectLst>
        </p:spPr>
      </p:pic>
      <p:sp>
        <p:nvSpPr>
          <p:cNvPr id="114" name="TextShape 1"/>
          <p:cNvSpPr txBox="1"/>
          <p:nvPr/>
        </p:nvSpPr>
        <p:spPr>
          <a:xfrm>
            <a:off x="762120" y="6883560"/>
            <a:ext cx="11480400" cy="107928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b"/>
          <a:p>
            <a:pPr algn="ctr">
              <a:lnSpc>
                <a:spcPct val="100000"/>
              </a:lnSpc>
            </a:pPr>
            <a:r>
              <a:rPr b="1" lang="fr-FR" sz="3709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Tutorial - Source reconstruction using mne-python</a:t>
            </a:r>
            <a:endParaRPr b="0" lang="fr-FR" sz="3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762120" y="8128080"/>
            <a:ext cx="11480400" cy="91404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/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August 2017 - A. Pasmantier</a:t>
            </a:r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762120" y="203040"/>
            <a:ext cx="11480400" cy="214596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b="1" lang="fr-FR" sz="6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6. Morphing to an average brain (fsaverage)</a:t>
            </a:r>
            <a:endParaRPr b="0" lang="fr-FR" sz="3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147" name="TextShape 2"/>
          <p:cNvSpPr txBox="1"/>
          <p:nvPr/>
        </p:nvSpPr>
        <p:spPr>
          <a:xfrm>
            <a:off x="698760" y="2666160"/>
            <a:ext cx="5793480" cy="637488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marL="381960" indent="-381600">
              <a:lnSpc>
                <a:spcPct val="100000"/>
              </a:lnSpc>
              <a:buClr>
                <a:srgbClr val="ebebeb"/>
              </a:buClr>
              <a:buSzPct val="75000"/>
              <a:buFont typeface="Symbol" charset="2"/>
              <a:buChar char=""/>
            </a:pPr>
            <a:r>
              <a:rPr b="0" lang="fr-FR" sz="3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Open « morphing_stc.py »</a:t>
            </a:r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marL="381960" indent="-381600">
              <a:lnSpc>
                <a:spcPct val="100000"/>
              </a:lnSpc>
              <a:buClr>
                <a:srgbClr val="ebebeb"/>
              </a:buClr>
              <a:buSzPct val="75000"/>
              <a:buFont typeface="Symbol" charset="2"/>
              <a:buChar char=""/>
            </a:pPr>
            <a:r>
              <a:rPr b="0" lang="fr-FR" sz="3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Specify task and subjects as usual.</a:t>
            </a:r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marL="381960" indent="-381600">
              <a:lnSpc>
                <a:spcPct val="100000"/>
              </a:lnSpc>
              <a:buClr>
                <a:srgbClr val="ebebeb"/>
              </a:buClr>
              <a:buSzPct val="75000"/>
              <a:buFont typeface="Symbol" charset="2"/>
              <a:buChar char=""/>
            </a:pPr>
            <a:r>
              <a:rPr b="0" lang="fr-FR" sz="3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Run the script.</a:t>
            </a:r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marL="381960" indent="-381600">
              <a:lnSpc>
                <a:spcPct val="100000"/>
              </a:lnSpc>
              <a:buClr>
                <a:srgbClr val="ebebeb"/>
              </a:buClr>
              <a:buSzPct val="75000"/>
              <a:buFont typeface="Symbol" charset="2"/>
              <a:buChar char=""/>
            </a:pPr>
            <a:r>
              <a:rPr b="0" lang="fr-FR" sz="3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You should now have a duplicate ‘_fsaverage-rh.stc’ and ‘_fsaverage-lh.stc’ for each source estimate file you processed.</a:t>
            </a:r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pic>
        <p:nvPicPr>
          <p:cNvPr id="148" name="Capture d’écran 2017-09-18 à 13.50.36.png" descr=""/>
          <p:cNvPicPr/>
          <p:nvPr/>
        </p:nvPicPr>
        <p:blipFill>
          <a:blip r:embed="rId1"/>
          <a:stretch/>
        </p:blipFill>
        <p:spPr>
          <a:xfrm>
            <a:off x="6716880" y="3501720"/>
            <a:ext cx="5793480" cy="4197240"/>
          </a:xfrm>
          <a:prstGeom prst="rect">
            <a:avLst/>
          </a:prstGeom>
          <a:ln w="12600">
            <a:noFill/>
          </a:ln>
        </p:spPr>
      </p:pic>
      <p:sp>
        <p:nvSpPr>
          <p:cNvPr id="149" name="CustomShape 3"/>
          <p:cNvSpPr/>
          <p:nvPr/>
        </p:nvSpPr>
        <p:spPr>
          <a:xfrm>
            <a:off x="8071200" y="7839360"/>
            <a:ext cx="3085200" cy="451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i="1" lang="fr-FR" sz="23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« morphing_stc.py »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762120" y="203040"/>
            <a:ext cx="11480400" cy="214596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b="1" lang="fr-FR" sz="45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7. Statistics : spatio-temporal cluster test on fsaverage morphed source estimates</a:t>
            </a:r>
            <a:endParaRPr b="0" lang="fr-FR" sz="3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151" name="TextShape 2"/>
          <p:cNvSpPr txBox="1"/>
          <p:nvPr/>
        </p:nvSpPr>
        <p:spPr>
          <a:xfrm>
            <a:off x="762120" y="2413080"/>
            <a:ext cx="5708520" cy="637488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marL="259920" indent="-259560">
              <a:lnSpc>
                <a:spcPct val="100000"/>
              </a:lnSpc>
              <a:buClr>
                <a:srgbClr val="ebebeb"/>
              </a:buClr>
              <a:buSzPct val="75000"/>
              <a:buFont typeface="Symbol" charset="2"/>
              <a:buChar char=""/>
            </a:pPr>
            <a:r>
              <a:rPr b="0" lang="fr-FR" sz="218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Open « spatio_temp_cluster_test.py »</a:t>
            </a:r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marL="259920" indent="-259560">
              <a:lnSpc>
                <a:spcPct val="100000"/>
              </a:lnSpc>
              <a:buClr>
                <a:srgbClr val="ebebeb"/>
              </a:buClr>
              <a:buSzPct val="75000"/>
              <a:buFont typeface="Symbol" charset="2"/>
              <a:buChar char=""/>
            </a:pPr>
            <a:r>
              <a:rPr b="0" lang="fr-FR" sz="218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Execute the command line ‘%gui wx’ in the console.</a:t>
            </a:r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marL="259920" indent="-259560">
              <a:lnSpc>
                <a:spcPct val="100000"/>
              </a:lnSpc>
              <a:buClr>
                <a:srgbClr val="ebebeb"/>
              </a:buClr>
              <a:buSzPct val="75000"/>
              <a:buFont typeface="Symbol" charset="2"/>
              <a:buChar char=""/>
            </a:pPr>
            <a:r>
              <a:rPr b="0" lang="fr-FR" sz="218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Specify task, states, subjects, tag.</a:t>
            </a:r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marL="259920" indent="-259560">
              <a:lnSpc>
                <a:spcPct val="100000"/>
              </a:lnSpc>
              <a:buClr>
                <a:srgbClr val="ebebeb"/>
              </a:buClr>
              <a:buSzPct val="75000"/>
              <a:buFont typeface="Symbol" charset="2"/>
              <a:buChar char=""/>
            </a:pPr>
            <a:r>
              <a:rPr b="0" lang="fr-FR" sz="218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Crop the source estimates if need using tmin and tmax variables.</a:t>
            </a:r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marL="259920" indent="-259560">
              <a:lnSpc>
                <a:spcPct val="100000"/>
              </a:lnSpc>
              <a:buClr>
                <a:srgbClr val="ebebeb"/>
              </a:buClr>
              <a:buSzPct val="75000"/>
              <a:buFont typeface="Symbol" charset="2"/>
              <a:buChar char=""/>
            </a:pPr>
            <a:r>
              <a:rPr b="0" lang="fr-FR" sz="218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Towards the bottom of the script, specify </a:t>
            </a:r>
            <a:r>
              <a:rPr b="0" i="1" lang="fr-FR" sz="218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n_permutations </a:t>
            </a:r>
            <a:r>
              <a:rPr b="0" lang="fr-FR" sz="218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and </a:t>
            </a:r>
            <a:r>
              <a:rPr b="0" i="1" lang="fr-FR" sz="218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p_threshold </a:t>
            </a:r>
            <a:r>
              <a:rPr b="0" lang="fr-FR" sz="218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for the cluster statistics.</a:t>
            </a:r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marL="259920" indent="-259560">
              <a:lnSpc>
                <a:spcPct val="100000"/>
              </a:lnSpc>
              <a:buClr>
                <a:srgbClr val="ebebeb"/>
              </a:buClr>
              <a:buSzPct val="75000"/>
              <a:buFont typeface="Symbol" charset="2"/>
              <a:buChar char=""/>
            </a:pPr>
            <a:r>
              <a:rPr b="0" lang="fr-FR" sz="218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Run the script.</a:t>
            </a:r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marL="259920" indent="-259560">
              <a:lnSpc>
                <a:spcPct val="100000"/>
              </a:lnSpc>
              <a:buClr>
                <a:srgbClr val="ebebeb"/>
              </a:buClr>
              <a:buSzPct val="75000"/>
              <a:buFont typeface="Symbol" charset="2"/>
              <a:buChar char=""/>
            </a:pPr>
            <a:r>
              <a:rPr b="0" lang="fr-FR" sz="218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Save if needed (this part needs rewriting).</a:t>
            </a:r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pic>
        <p:nvPicPr>
          <p:cNvPr id="152" name="Capture d’écran 2017-09-18 à 13.59.54.png" descr=""/>
          <p:cNvPicPr/>
          <p:nvPr/>
        </p:nvPicPr>
        <p:blipFill>
          <a:blip r:embed="rId1"/>
          <a:stretch/>
        </p:blipFill>
        <p:spPr>
          <a:xfrm>
            <a:off x="6786720" y="2275200"/>
            <a:ext cx="5587920" cy="3051000"/>
          </a:xfrm>
          <a:prstGeom prst="rect">
            <a:avLst/>
          </a:prstGeom>
          <a:ln w="12600">
            <a:noFill/>
          </a:ln>
        </p:spPr>
      </p:pic>
      <p:pic>
        <p:nvPicPr>
          <p:cNvPr id="153" name="spatio_temporal_cluster_1samp_10000_0.001_OM-RS.png" descr=""/>
          <p:cNvPicPr/>
          <p:nvPr/>
        </p:nvPicPr>
        <p:blipFill>
          <a:blip r:embed="rId2"/>
          <a:srcRect l="0" t="634" r="0" b="634"/>
          <a:stretch/>
        </p:blipFill>
        <p:spPr>
          <a:xfrm>
            <a:off x="6787080" y="5737680"/>
            <a:ext cx="5587920" cy="3076560"/>
          </a:xfrm>
          <a:prstGeom prst="rect">
            <a:avLst/>
          </a:prstGeom>
          <a:ln w="25560">
            <a:noFill/>
          </a:ln>
          <a:effectLst>
            <a:outerShdw algn="b" blurRad="254000" dir="5400000" dist="127000" kx="0" ky="0" rotWithShape="0" sx="100000" sy="100000">
              <a:srgbClr val="000000">
                <a:alpha val="70000"/>
              </a:srgbClr>
            </a:outerShdw>
          </a:effectLst>
        </p:spPr>
      </p:pic>
      <p:sp>
        <p:nvSpPr>
          <p:cNvPr id="154" name="CustomShape 3"/>
          <p:cNvSpPr/>
          <p:nvPr/>
        </p:nvSpPr>
        <p:spPr>
          <a:xfrm>
            <a:off x="7507080" y="5308200"/>
            <a:ext cx="414756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i="1" lang="fr-FR" sz="20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« spatio_temp_cluster_test.py »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4"/>
          <p:cNvSpPr/>
          <p:nvPr/>
        </p:nvSpPr>
        <p:spPr>
          <a:xfrm>
            <a:off x="6993720" y="9075240"/>
            <a:ext cx="5174640" cy="299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i="1" lang="fr-FR" sz="13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« spatio_temporal_cluster_1samp_10000_0.001_OM-RS.png »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762120" y="203040"/>
            <a:ext cx="11480400" cy="214596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b="1" lang="fr-FR" sz="6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Introduction</a:t>
            </a:r>
            <a:endParaRPr b="0" lang="fr-FR" sz="3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117" name="TextShape 2"/>
          <p:cNvSpPr txBox="1"/>
          <p:nvPr/>
        </p:nvSpPr>
        <p:spPr>
          <a:xfrm>
            <a:off x="762120" y="2413080"/>
            <a:ext cx="11480400" cy="636228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/>
          <a:p>
            <a:pPr marL="406440" indent="-406080">
              <a:lnSpc>
                <a:spcPct val="100000"/>
              </a:lnSpc>
              <a:buClr>
                <a:srgbClr val="ebebeb"/>
              </a:buClr>
              <a:buSzPct val="75000"/>
              <a:buFont typeface="Symbol" charset="2"/>
              <a:buChar char=""/>
            </a:pPr>
            <a:r>
              <a:rPr b="0" lang="fr-FR" sz="27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The work presented here realises source reconstruction and source-space cluster statistics from a raw file (.ds) in 7 relatively easy steps. </a:t>
            </a:r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marL="406440" indent="-406080">
              <a:lnSpc>
                <a:spcPct val="100000"/>
              </a:lnSpc>
              <a:buClr>
                <a:srgbClr val="ebebeb"/>
              </a:buClr>
              <a:buSzPct val="75000"/>
              <a:buFont typeface="Symbol" charset="2"/>
              <a:buChar char=""/>
            </a:pPr>
            <a:r>
              <a:rPr b="0" lang="fr-FR" sz="27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Each step uses at least one python (amongst others) script generating data files that might be useful/mandatory for the next steps, thus the importance of following the order given in this document.</a:t>
            </a:r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marL="406440" indent="-406080">
              <a:lnSpc>
                <a:spcPct val="100000"/>
              </a:lnSpc>
              <a:buClr>
                <a:srgbClr val="ebebeb"/>
              </a:buClr>
              <a:buSzPct val="75000"/>
              <a:buFont typeface="Symbol" charset="2"/>
              <a:buChar char=""/>
            </a:pPr>
            <a:r>
              <a:rPr b="0" lang="fr-FR" sz="27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The integrality of this work relies on 9 python scripts, a .csv file and a Matlab program :</a:t>
            </a:r>
            <a:r>
              <a:rPr b="0" lang="fr-FR" sz="27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
</a:t>
            </a:r>
            <a:r>
              <a:rPr b="0" lang="fr-FR" sz="2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1: </a:t>
            </a:r>
            <a:r>
              <a:rPr b="0" i="1" lang="fr-FR" sz="2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header.py,  2 : preproc_alex.py,  3 : plot_evokeds.py, 4 : source_rec_pre.py, 5 : HPI_update.py, 6 : covariance_matrix.py, 7 : src_rec.py, </a:t>
            </a:r>
            <a:r>
              <a:rPr b="0" i="1" lang="fr-FR" sz="2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
</a:t>
            </a:r>
            <a:r>
              <a:rPr b="0" i="1" lang="fr-FR" sz="2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8 : morphing-stc.py, 9 : spatio-temp-cluster-test.py</a:t>
            </a:r>
            <a:r>
              <a:rPr b="0" i="1" lang="fr-FR" sz="2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
</a:t>
            </a:r>
            <a:r>
              <a:rPr b="0" i="1" lang="fr-FR" sz="2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+ </a:t>
            </a:r>
            <a:r>
              <a:rPr b="0" lang="fr-FR" sz="2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Adjust_Head_Pos (matlab program)</a:t>
            </a:r>
            <a:r>
              <a:rPr b="0" lang="fr-FR" sz="2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
</a:t>
            </a:r>
            <a:r>
              <a:rPr b="0" lang="fr-FR" sz="2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+ listdata.csv </a:t>
            </a:r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762120" y="203040"/>
            <a:ext cx="11480400" cy="214596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b="1" lang="fr-FR" sz="6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Before we start</a:t>
            </a:r>
            <a:endParaRPr b="0" lang="fr-FR" sz="3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762120" y="2374920"/>
            <a:ext cx="5384520" cy="680688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marL="343080" indent="-342720">
              <a:lnSpc>
                <a:spcPct val="100000"/>
              </a:lnSpc>
              <a:buClr>
                <a:srgbClr val="ebebeb"/>
              </a:buClr>
              <a:buSzPct val="75000"/>
              <a:buFont typeface="Symbol" charset="2"/>
              <a:buChar char=""/>
            </a:pPr>
            <a:r>
              <a:rPr b="0" lang="fr-FR" sz="28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Make sure to complete the .csv file « listdata.csv » located in the « meta » directory.</a:t>
            </a:r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marL="343080" indent="-342720">
              <a:lnSpc>
                <a:spcPct val="100000"/>
              </a:lnSpc>
              <a:buClr>
                <a:srgbClr val="ebebeb"/>
              </a:buClr>
              <a:buSzPct val="75000"/>
              <a:buFont typeface="Symbol" charset="2"/>
              <a:buChar char=""/>
            </a:pPr>
            <a:r>
              <a:rPr b="0" lang="fr-FR" sz="28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Every column should be separated by a tabulation character.</a:t>
            </a:r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marL="343080" indent="-342720">
              <a:lnSpc>
                <a:spcPct val="100000"/>
              </a:lnSpc>
              <a:buClr>
                <a:srgbClr val="ebebeb"/>
              </a:buClr>
              <a:buSzPct val="75000"/>
              <a:buFont typeface="Symbol" charset="2"/>
              <a:buChar char=""/>
            </a:pPr>
            <a:r>
              <a:rPr b="0" lang="fr-FR" sz="28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The first line (with the dot) should be left as is due to a bug when importing csv files with panda.</a:t>
            </a:r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pic>
        <p:nvPicPr>
          <p:cNvPr id="120" name="Capture d’écran 2017-09-18 à 11.42.26.png" descr=""/>
          <p:cNvPicPr/>
          <p:nvPr/>
        </p:nvPicPr>
        <p:blipFill>
          <a:blip r:embed="rId1"/>
          <a:stretch/>
        </p:blipFill>
        <p:spPr>
          <a:xfrm>
            <a:off x="6257520" y="2779920"/>
            <a:ext cx="6382440" cy="5356080"/>
          </a:xfrm>
          <a:prstGeom prst="rect">
            <a:avLst/>
          </a:prstGeom>
          <a:ln w="12600">
            <a:noFill/>
          </a:ln>
        </p:spPr>
      </p:pic>
      <p:sp>
        <p:nvSpPr>
          <p:cNvPr id="121" name="CustomShape 3"/>
          <p:cNvSpPr/>
          <p:nvPr/>
        </p:nvSpPr>
        <p:spPr>
          <a:xfrm>
            <a:off x="8098200" y="8206200"/>
            <a:ext cx="2701080" cy="512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i="1" lang="fr-FR" sz="27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« listdata.csv »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762120" y="203040"/>
            <a:ext cx="11480400" cy="2145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fr-FR" sz="6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</a:rPr>
              <a:t>0. header.py</a:t>
            </a:r>
            <a:endParaRPr b="1" lang="fr-FR" sz="6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762120" y="2413080"/>
            <a:ext cx="11480400" cy="6362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</a:rPr>
              <a:t>This file contains all the imports required and is imported in a single line in every other script.</a:t>
            </a:r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</a:rPr>
              <a:t>NB : some imports are abbreviated, e.g. os.path as op</a:t>
            </a:r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</a:rPr>
              <a:t>Environment variables (e.g. for FreeSurfer) and base paths (e.g. Analysis_path) are also defined there.</a:t>
            </a:r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762120" y="203040"/>
            <a:ext cx="11480400" cy="214596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b="1" lang="fr-FR" sz="6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1. Preprocessing</a:t>
            </a:r>
            <a:endParaRPr b="0" lang="fr-FR" sz="3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762120" y="2413080"/>
            <a:ext cx="5589000" cy="637488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marL="211320" indent="-210960">
              <a:lnSpc>
                <a:spcPct val="100000"/>
              </a:lnSpc>
              <a:buClr>
                <a:srgbClr val="ebebeb"/>
              </a:buClr>
              <a:buSzPct val="75000"/>
              <a:buFont typeface="Symbol" charset="2"/>
              <a:buChar char=""/>
            </a:pPr>
            <a:r>
              <a:rPr b="0" lang="fr-FR" sz="177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Open « preproc_alex.py »</a:t>
            </a:r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marL="211320" indent="-210960">
              <a:lnSpc>
                <a:spcPct val="100000"/>
              </a:lnSpc>
              <a:buClr>
                <a:srgbClr val="ebebeb"/>
              </a:buClr>
              <a:buSzPct val="75000"/>
              <a:buFont typeface="Symbol" charset="2"/>
              <a:buChar char=""/>
            </a:pPr>
            <a:r>
              <a:rPr b="0" lang="fr-FR" sz="177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Specify the different parameters : </a:t>
            </a:r>
            <a:r>
              <a:rPr b="0" i="1" lang="fr-FR" sz="177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tasks</a:t>
            </a:r>
            <a:r>
              <a:rPr b="0" lang="fr-FR" sz="177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, </a:t>
            </a:r>
            <a:r>
              <a:rPr b="0" i="1" lang="fr-FR" sz="177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states</a:t>
            </a:r>
            <a:r>
              <a:rPr b="0" lang="fr-FR" sz="177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, ICA PARAMETERS, EPOCHING PARAMETERS, and </a:t>
            </a:r>
            <a:r>
              <a:rPr b="0" i="1" lang="fr-FR" sz="177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picformat.</a:t>
            </a:r>
            <a:r>
              <a:rPr b="0" i="1" lang="fr-FR" sz="177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
</a:t>
            </a:r>
            <a:r>
              <a:rPr b="0" i="1" lang="fr-FR" sz="177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
</a:t>
            </a:r>
            <a:r>
              <a:rPr b="1" i="1" lang="fr-FR" sz="177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NB : ‘</a:t>
            </a:r>
            <a:r>
              <a:rPr b="0" i="1" lang="fr-FR" sz="177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ecg_epochs' is used for heartbeat-related responses. You can leave it as ‘False’ if this isn’t what you’re looking for.</a:t>
            </a:r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marL="211320" indent="-210960">
              <a:lnSpc>
                <a:spcPct val="100000"/>
              </a:lnSpc>
              <a:buClr>
                <a:srgbClr val="ebebeb"/>
              </a:buClr>
              <a:buSzPct val="75000"/>
              <a:buFont typeface="Symbol" charset="2"/>
              <a:buChar char=""/>
            </a:pPr>
            <a:r>
              <a:rPr b="0" i="1" lang="fr-FR" sz="177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Run the script.</a:t>
            </a:r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marL="211320" indent="-210960">
              <a:lnSpc>
                <a:spcPct val="100000"/>
              </a:lnSpc>
              <a:buClr>
                <a:srgbClr val="ebebeb"/>
              </a:buClr>
              <a:buSzPct val="75000"/>
              <a:buFont typeface="Symbol" charset="2"/>
              <a:buChar char=""/>
            </a:pPr>
            <a:r>
              <a:rPr b="0" i="1" lang="fr-FR" sz="177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If run_ICA = True, you should now have the corresponding -ica.fif files in your ICA directory along with 3 .svg files per .fif file to check it.</a:t>
            </a:r>
            <a:r>
              <a:rPr b="0" i="1" lang="fr-FR" sz="177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
</a:t>
            </a:r>
            <a:r>
              <a:rPr b="0" i="1" lang="fr-FR" sz="177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If save_evokeds = True, you should now have the evoked files as -ave.fif files in the evoked directory.</a:t>
            </a:r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marL="211320" indent="-210960">
              <a:lnSpc>
                <a:spcPct val="100000"/>
              </a:lnSpc>
              <a:buClr>
                <a:srgbClr val="ebebeb"/>
              </a:buClr>
              <a:buSzPct val="75000"/>
              <a:buFont typeface="Symbol" charset="2"/>
              <a:buChar char=""/>
            </a:pPr>
            <a:r>
              <a:rPr b="0" i="1" lang="fr-FR" sz="177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You can now check all your output data (evokeds and ICA) using « plot_evokeds.py » :</a:t>
            </a:r>
            <a:r>
              <a:rPr b="0" i="1" lang="fr-FR" sz="177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
</a:t>
            </a:r>
            <a:r>
              <a:rPr b="0" i="1" lang="fr-FR" sz="177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Specify the parameters you want (i.e. ‘REM = [‘True’] to plot ERFs removing ecg artifacts).</a:t>
            </a:r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pic>
        <p:nvPicPr>
          <p:cNvPr id="126" name="Capture d’écran 2017-09-18 à 11.54.54.png" descr=""/>
          <p:cNvPicPr/>
          <p:nvPr/>
        </p:nvPicPr>
        <p:blipFill>
          <a:blip r:embed="rId1"/>
          <a:stretch/>
        </p:blipFill>
        <p:spPr>
          <a:xfrm>
            <a:off x="6659280" y="2117880"/>
            <a:ext cx="5840640" cy="6964920"/>
          </a:xfrm>
          <a:prstGeom prst="rect">
            <a:avLst/>
          </a:prstGeom>
          <a:ln w="12600">
            <a:noFill/>
          </a:ln>
        </p:spPr>
      </p:pic>
      <p:sp>
        <p:nvSpPr>
          <p:cNvPr id="127" name="CustomShape 3"/>
          <p:cNvSpPr/>
          <p:nvPr/>
        </p:nvSpPr>
        <p:spPr>
          <a:xfrm>
            <a:off x="8145720" y="9062640"/>
            <a:ext cx="2995200" cy="451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i="1" lang="fr-FR" sz="23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« preproc_alex.py »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762120" y="203040"/>
            <a:ext cx="11480400" cy="214596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b="1" lang="fr-FR" sz="6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2. Preparing BEM model and source space</a:t>
            </a:r>
            <a:endParaRPr b="0" lang="fr-FR" sz="3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762120" y="2413080"/>
            <a:ext cx="5379480" cy="623052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marL="264240" indent="-263880">
              <a:lnSpc>
                <a:spcPct val="100000"/>
              </a:lnSpc>
              <a:buClr>
                <a:srgbClr val="ebebeb"/>
              </a:buClr>
              <a:buSzPct val="75000"/>
              <a:buFont typeface="Symbol" charset="2"/>
              <a:buChar char=""/>
            </a:pPr>
            <a:r>
              <a:rPr b="0" lang="fr-FR" sz="221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Open « source_rec_pre.py »</a:t>
            </a:r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marL="264240" indent="-263880">
              <a:lnSpc>
                <a:spcPct val="100000"/>
              </a:lnSpc>
              <a:buClr>
                <a:srgbClr val="ebebeb"/>
              </a:buClr>
              <a:buSzPct val="75000"/>
              <a:buFont typeface="Symbol" charset="2"/>
              <a:buChar char=""/>
            </a:pPr>
            <a:r>
              <a:rPr b="0" lang="fr-FR" sz="221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Fill out ‘task’ and ‘subjects’ parameters.</a:t>
            </a:r>
            <a:r>
              <a:rPr b="0" lang="fr-FR" sz="221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
</a:t>
            </a:r>
            <a:r>
              <a:rPr b="1" lang="fr-FR" sz="221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NB : </a:t>
            </a:r>
            <a:r>
              <a:rPr b="0" lang="fr-FR" sz="221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to process all subjects for this task, just specify : </a:t>
            </a:r>
            <a:r>
              <a:rPr b="0" lang="fr-FR" sz="221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
</a:t>
            </a:r>
            <a:r>
              <a:rPr b="0" i="1" lang="fr-FR" sz="221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subjects = get_subjlist(task)</a:t>
            </a:r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marL="264240" indent="-263880">
              <a:lnSpc>
                <a:spcPct val="100000"/>
              </a:lnSpc>
              <a:buClr>
                <a:srgbClr val="ebebeb"/>
              </a:buClr>
              <a:buSzPct val="75000"/>
              <a:buFont typeface="Symbol" charset="2"/>
              <a:buChar char=""/>
            </a:pPr>
            <a:r>
              <a:rPr b="0" lang="fr-FR" sz="221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In the ‘SOURCE SPACE’ section, change ‘spacing’ parameter if needed.</a:t>
            </a:r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marL="264240" indent="-263880">
              <a:lnSpc>
                <a:spcPct val="100000"/>
              </a:lnSpc>
              <a:buClr>
                <a:srgbClr val="ebebeb"/>
              </a:buClr>
              <a:buSzPct val="75000"/>
              <a:buFont typeface="Symbol" charset="2"/>
              <a:buChar char=""/>
            </a:pPr>
            <a:r>
              <a:rPr b="0" lang="fr-FR" sz="221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Run the script.</a:t>
            </a:r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marL="264240" indent="-263880">
              <a:lnSpc>
                <a:spcPct val="100000"/>
              </a:lnSpc>
              <a:buClr>
                <a:srgbClr val="ebebeb"/>
              </a:buClr>
              <a:buSzPct val="75000"/>
              <a:buFont typeface="Symbol" charset="2"/>
              <a:buChar char=""/>
            </a:pPr>
            <a:r>
              <a:rPr b="0" lang="fr-FR" sz="221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You should now have 3 new files in your subject’s ‘Source_Rec’ directory, each ending with ‘-bem.fif’, ‘-sol.fif’ and ‘-src.fif’.</a:t>
            </a:r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pic>
        <p:nvPicPr>
          <p:cNvPr id="130" name="Capture d’écran 2017-09-18 à 12.18.06.png" descr=""/>
          <p:cNvPicPr/>
          <p:nvPr/>
        </p:nvPicPr>
        <p:blipFill>
          <a:blip r:embed="rId1"/>
          <a:stretch/>
        </p:blipFill>
        <p:spPr>
          <a:xfrm>
            <a:off x="6386040" y="2621520"/>
            <a:ext cx="6157440" cy="6330960"/>
          </a:xfrm>
          <a:prstGeom prst="rect">
            <a:avLst/>
          </a:prstGeom>
          <a:ln w="12600">
            <a:noFill/>
          </a:ln>
        </p:spPr>
      </p:pic>
      <p:sp>
        <p:nvSpPr>
          <p:cNvPr id="131" name="CustomShape 3"/>
          <p:cNvSpPr/>
          <p:nvPr/>
        </p:nvSpPr>
        <p:spPr>
          <a:xfrm>
            <a:off x="7982640" y="8922960"/>
            <a:ext cx="3321360" cy="451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i="1" lang="fr-FR" sz="23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« source_rec_pre.py »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762120" y="203040"/>
            <a:ext cx="11480400" cy="214596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b="1" lang="fr-FR" sz="6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3. Coregistration</a:t>
            </a:r>
            <a:endParaRPr b="0" lang="fr-FR" sz="3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762120" y="2419200"/>
            <a:ext cx="5971680" cy="655452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marL="203040" indent="-202680">
              <a:lnSpc>
                <a:spcPct val="100000"/>
              </a:lnSpc>
              <a:buClr>
                <a:srgbClr val="ebebeb"/>
              </a:buClr>
              <a:buSzPct val="75000"/>
              <a:buFont typeface="Symbol" charset="2"/>
              <a:buChar char=""/>
            </a:pPr>
            <a:r>
              <a:rPr b="0" lang="fr-FR" sz="17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Open the Matlab script ‘Adjust_Head_Pos_3DirbyCoil.m’ and run it.</a:t>
            </a:r>
            <a:r>
              <a:rPr b="0" lang="fr-FR" sz="17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
</a:t>
            </a:r>
            <a:r>
              <a:rPr b="0" lang="fr-FR" sz="17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*COMPLETE LATER*</a:t>
            </a:r>
            <a:r>
              <a:rPr b="0" lang="fr-FR" sz="17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
</a:t>
            </a:r>
            <a:r>
              <a:rPr b="0" lang="fr-FR" sz="17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Save the .hc files according to the blocks you merged.</a:t>
            </a:r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marL="203040" indent="-202680">
              <a:lnSpc>
                <a:spcPct val="100000"/>
              </a:lnSpc>
              <a:buClr>
                <a:srgbClr val="ebebeb"/>
              </a:buClr>
              <a:buSzPct val="75000"/>
              <a:buFont typeface="Symbol" charset="2"/>
              <a:buChar char=""/>
            </a:pPr>
            <a:r>
              <a:rPr b="0" lang="fr-FR" sz="17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Open « HPI_update », fill out the required parameters (task, subjects, data_type) and run the script.</a:t>
            </a:r>
            <a:r>
              <a:rPr b="0" lang="fr-FR" sz="17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
</a:t>
            </a:r>
            <a:r>
              <a:rPr b="0" lang="fr-FR" sz="17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All your evoked files are now updated with your new .hc files.</a:t>
            </a:r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marL="203040" indent="-202680">
              <a:lnSpc>
                <a:spcPct val="100000"/>
              </a:lnSpc>
              <a:buClr>
                <a:srgbClr val="ebebeb"/>
              </a:buClr>
              <a:buSzPct val="75000"/>
              <a:buFont typeface="Symbol" charset="2"/>
              <a:buChar char=""/>
            </a:pPr>
            <a:r>
              <a:rPr b="0" lang="fr-FR" sz="17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Open a new Python console and run the « header.py » file. </a:t>
            </a:r>
            <a:r>
              <a:rPr b="0" lang="fr-FR" sz="17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
</a:t>
            </a:r>
            <a:r>
              <a:rPr b="0" lang="fr-FR" sz="17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In the same console, run the command line : “</a:t>
            </a:r>
            <a:r>
              <a:rPr b="0" i="1" lang="fr-FR" sz="17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%gui wx“, </a:t>
            </a:r>
            <a:r>
              <a:rPr b="0" lang="fr-FR" sz="17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followed by</a:t>
            </a:r>
            <a:r>
              <a:rPr b="0" i="1" lang="fr-FR" sz="17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“mne.gui.coregistration()“ </a:t>
            </a:r>
            <a:r>
              <a:rPr b="0" lang="fr-FR" sz="17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: a new window should open.</a:t>
            </a:r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marL="203040" indent="-202680">
              <a:lnSpc>
                <a:spcPct val="100000"/>
              </a:lnSpc>
              <a:buClr>
                <a:srgbClr val="ebebeb"/>
              </a:buClr>
              <a:buSzPct val="75000"/>
              <a:buFont typeface="Symbol" charset="2"/>
              <a:buChar char=""/>
            </a:pPr>
            <a:r>
              <a:rPr b="0" lang="fr-FR" sz="17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Follow the steps described in this tutorial : </a:t>
            </a:r>
            <a:r>
              <a:rPr b="0" lang="fr-FR" sz="17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
</a:t>
            </a:r>
            <a:r>
              <a:rPr b="0" lang="fr-FR" sz="13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  <a:hlinkClick r:id="rId1"/>
              </a:rPr>
              <a:t>https://www.slideshare.net/mne-python/mnepython-coregistration</a:t>
            </a:r>
            <a:r>
              <a:rPr b="0" i="1" lang="fr-FR" sz="17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
</a:t>
            </a:r>
            <a:r>
              <a:rPr b="1" lang="fr-FR" sz="17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and save according to the .hc filename.</a:t>
            </a:r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marL="203040" indent="-202680">
              <a:lnSpc>
                <a:spcPct val="100000"/>
              </a:lnSpc>
              <a:buClr>
                <a:srgbClr val="ebebeb"/>
              </a:buClr>
              <a:buSzPct val="75000"/>
              <a:buFont typeface="Symbol" charset="2"/>
              <a:buChar char=""/>
            </a:pPr>
            <a:r>
              <a:rPr b="0" lang="fr-FR" sz="17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You should now have several ‘-trans.fif’ files corresponding to the coregistrations you saved in your subject’s ‘Source_Rec’ directory.</a:t>
            </a:r>
            <a:r>
              <a:rPr b="0" i="1" lang="fr-FR" sz="17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
</a:t>
            </a:r>
            <a:r>
              <a:rPr b="0" i="1" lang="fr-FR" sz="17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 </a:t>
            </a:r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pic>
        <p:nvPicPr>
          <p:cNvPr id="134" name="Capture d’écran 2017-09-18 à 12.49.58.png" descr=""/>
          <p:cNvPicPr/>
          <p:nvPr/>
        </p:nvPicPr>
        <p:blipFill>
          <a:blip r:embed="rId2"/>
          <a:stretch/>
        </p:blipFill>
        <p:spPr>
          <a:xfrm>
            <a:off x="6883920" y="6092640"/>
            <a:ext cx="5693040" cy="3132360"/>
          </a:xfrm>
          <a:prstGeom prst="rect">
            <a:avLst/>
          </a:prstGeom>
          <a:ln w="12600">
            <a:noFill/>
          </a:ln>
        </p:spPr>
      </p:pic>
      <p:pic>
        <p:nvPicPr>
          <p:cNvPr id="135" name="Capture d’écran 2017-09-18 à 12.50.53.png" descr=""/>
          <p:cNvPicPr/>
          <p:nvPr/>
        </p:nvPicPr>
        <p:blipFill>
          <a:blip r:embed="rId3"/>
          <a:srcRect l="0" t="0" r="0" b="27716"/>
          <a:stretch/>
        </p:blipFill>
        <p:spPr>
          <a:xfrm>
            <a:off x="7282080" y="1989000"/>
            <a:ext cx="4897080" cy="3683520"/>
          </a:xfrm>
          <a:prstGeom prst="rect">
            <a:avLst/>
          </a:prstGeom>
          <a:ln w="12600">
            <a:noFill/>
          </a:ln>
        </p:spPr>
      </p:pic>
      <p:sp>
        <p:nvSpPr>
          <p:cNvPr id="136" name="CustomShape 3"/>
          <p:cNvSpPr/>
          <p:nvPr/>
        </p:nvSpPr>
        <p:spPr>
          <a:xfrm>
            <a:off x="8348760" y="5625000"/>
            <a:ext cx="2763720" cy="451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i="1" lang="fr-FR" sz="23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« HPI_update.py »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4"/>
          <p:cNvSpPr/>
          <p:nvPr/>
        </p:nvSpPr>
        <p:spPr>
          <a:xfrm>
            <a:off x="7656840" y="9088200"/>
            <a:ext cx="4200840" cy="451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i="1" lang="fr-FR" sz="23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« mne.gui.coregistration() »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762120" y="203040"/>
            <a:ext cx="11480400" cy="214596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b="1" lang="fr-FR" sz="6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4. The covariance matrix</a:t>
            </a:r>
            <a:endParaRPr b="0" lang="fr-FR" sz="3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762120" y="2413080"/>
            <a:ext cx="5762520" cy="617508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marL="227520" indent="-227160">
              <a:lnSpc>
                <a:spcPct val="100000"/>
              </a:lnSpc>
              <a:buClr>
                <a:srgbClr val="ebebeb"/>
              </a:buClr>
              <a:buSzPct val="75000"/>
              <a:buFont typeface="Symbol" charset="2"/>
              <a:buChar char=""/>
            </a:pPr>
            <a:r>
              <a:rPr b="0" lang="fr-FR" sz="191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Open « covariance_matrix.py »</a:t>
            </a:r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marL="227520" indent="-227160">
              <a:lnSpc>
                <a:spcPct val="100000"/>
              </a:lnSpc>
              <a:buClr>
                <a:srgbClr val="ebebeb"/>
              </a:buClr>
              <a:buSzPct val="75000"/>
              <a:buFont typeface="Symbol" charset="2"/>
              <a:buChar char=""/>
            </a:pPr>
            <a:r>
              <a:rPr b="0" lang="fr-FR" sz="191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Specify the different parameters : task, states, subjects, tag (corresponding to the evoked series you want to process, for example ‘Cardiac’), etc.</a:t>
            </a:r>
            <a:r>
              <a:rPr b="0" lang="fr-FR" sz="191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
</a:t>
            </a:r>
            <a:r>
              <a:rPr b="1" lang="fr-FR" sz="191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NB : </a:t>
            </a:r>
            <a:r>
              <a:rPr b="0" lang="fr-FR" sz="191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the </a:t>
            </a:r>
            <a:r>
              <a:rPr b="0" lang="fr-FR" sz="157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‘EPOCHS BASELINE NOISE COVARIANCE’ </a:t>
            </a:r>
            <a:r>
              <a:rPr b="0" lang="fr-FR" sz="191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needs rewriting/completing to be able to process any type of evoked (not just cardiac).</a:t>
            </a:r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marL="227520" indent="-227160">
              <a:lnSpc>
                <a:spcPct val="100000"/>
              </a:lnSpc>
              <a:buClr>
                <a:srgbClr val="ebebeb"/>
              </a:buClr>
              <a:buSzPct val="75000"/>
              <a:buFont typeface="Symbol" charset="2"/>
              <a:buChar char=""/>
            </a:pPr>
            <a:r>
              <a:rPr b="0" lang="fr-FR" sz="191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Specify whether you want empty room covariance or epochs baseline covariance setting </a:t>
            </a:r>
            <a:r>
              <a:rPr b="0" i="1" lang="fr-FR" sz="191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do_empty_room_cov </a:t>
            </a:r>
            <a:r>
              <a:rPr b="0" lang="fr-FR" sz="191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and </a:t>
            </a:r>
            <a:r>
              <a:rPr b="0" i="1" lang="fr-FR" sz="191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do_epochs_cov</a:t>
            </a:r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marL="227520" indent="-227160">
              <a:lnSpc>
                <a:spcPct val="100000"/>
              </a:lnSpc>
              <a:buClr>
                <a:srgbClr val="ebebeb"/>
              </a:buClr>
              <a:buSzPct val="75000"/>
              <a:buFont typeface="Symbol" charset="2"/>
              <a:buChar char=""/>
            </a:pPr>
            <a:r>
              <a:rPr b="0" lang="fr-FR" sz="191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Run the script.</a:t>
            </a:r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marL="227520" indent="-227160">
              <a:lnSpc>
                <a:spcPct val="100000"/>
              </a:lnSpc>
              <a:buClr>
                <a:srgbClr val="ebebeb"/>
              </a:buClr>
              <a:buSzPct val="75000"/>
              <a:buFont typeface="Symbol" charset="2"/>
              <a:buChar char=""/>
            </a:pPr>
            <a:r>
              <a:rPr b="0" lang="fr-FR" sz="191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You should now have the corresponding ‘-cov.fif’ files in your subject’s ‘Covariance’ directory.</a:t>
            </a:r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pic>
        <p:nvPicPr>
          <p:cNvPr id="140" name="Capture d’écran 2017-09-18 à 13.18.56.png" descr=""/>
          <p:cNvPicPr/>
          <p:nvPr/>
        </p:nvPicPr>
        <p:blipFill>
          <a:blip r:embed="rId1"/>
          <a:stretch/>
        </p:blipFill>
        <p:spPr>
          <a:xfrm>
            <a:off x="6628320" y="3097440"/>
            <a:ext cx="5762520" cy="4806360"/>
          </a:xfrm>
          <a:prstGeom prst="rect">
            <a:avLst/>
          </a:prstGeom>
          <a:ln w="12600">
            <a:noFill/>
          </a:ln>
        </p:spPr>
      </p:pic>
      <p:sp>
        <p:nvSpPr>
          <p:cNvPr id="141" name="CustomShape 3"/>
          <p:cNvSpPr/>
          <p:nvPr/>
        </p:nvSpPr>
        <p:spPr>
          <a:xfrm>
            <a:off x="7607160" y="8008200"/>
            <a:ext cx="3804480" cy="451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i="1" lang="fr-FR" sz="23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« covariance_matrix.py »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762120" y="203040"/>
            <a:ext cx="11480400" cy="214596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b="1" lang="fr-FR" sz="6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5. Source reconstruction</a:t>
            </a:r>
            <a:endParaRPr b="0" lang="fr-FR" sz="38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sp>
        <p:nvSpPr>
          <p:cNvPr id="143" name="TextShape 2"/>
          <p:cNvSpPr txBox="1"/>
          <p:nvPr/>
        </p:nvSpPr>
        <p:spPr>
          <a:xfrm>
            <a:off x="762120" y="2413080"/>
            <a:ext cx="5756760" cy="611820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marL="166680" indent="-166320">
              <a:lnSpc>
                <a:spcPct val="100000"/>
              </a:lnSpc>
              <a:buClr>
                <a:srgbClr val="ebebeb"/>
              </a:buClr>
              <a:buSzPct val="75000"/>
              <a:buFont typeface="Symbol" charset="2"/>
              <a:buChar char=""/>
            </a:pPr>
            <a:r>
              <a:rPr b="0" lang="fr-FR" sz="1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Open « src_rec.py »</a:t>
            </a:r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marL="166680" indent="-166320">
              <a:lnSpc>
                <a:spcPct val="100000"/>
              </a:lnSpc>
              <a:buClr>
                <a:srgbClr val="ebebeb"/>
              </a:buClr>
              <a:buSzPct val="75000"/>
              <a:buFont typeface="Symbol" charset="2"/>
              <a:buChar char=""/>
            </a:pPr>
            <a:r>
              <a:rPr b="0" lang="fr-FR" sz="1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Specify the general parameters </a:t>
            </a:r>
            <a:r>
              <a:rPr b="0" i="1" lang="fr-FR" sz="1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task</a:t>
            </a:r>
            <a:r>
              <a:rPr b="0" lang="fr-FR" sz="1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, </a:t>
            </a:r>
            <a:r>
              <a:rPr b="0" i="1" lang="fr-FR" sz="1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states</a:t>
            </a:r>
            <a:r>
              <a:rPr b="0" lang="fr-FR" sz="1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, </a:t>
            </a:r>
            <a:r>
              <a:rPr b="0" i="1" lang="fr-FR" sz="1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subjects.</a:t>
            </a:r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marL="166680" indent="-166320">
              <a:lnSpc>
                <a:spcPct val="100000"/>
              </a:lnSpc>
              <a:buClr>
                <a:srgbClr val="ebebeb"/>
              </a:buClr>
              <a:buSzPct val="75000"/>
              <a:buFont typeface="Symbol" charset="2"/>
              <a:buChar char=""/>
            </a:pPr>
            <a:r>
              <a:rPr b="0" lang="fr-FR" sz="1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Specify evoked parameters : choose whether to remove ecg components of ICA or not and the number of eog components to remove.</a:t>
            </a:r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marL="166680" indent="-166320">
              <a:lnSpc>
                <a:spcPct val="100000"/>
              </a:lnSpc>
              <a:buClr>
                <a:srgbClr val="ebebeb"/>
              </a:buClr>
              <a:buSzPct val="75000"/>
              <a:buFont typeface="Symbol" charset="2"/>
              <a:buChar char=""/>
            </a:pPr>
            <a:r>
              <a:rPr b="0" lang="fr-FR" sz="1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Specify the source space parameters : should be the same as in </a:t>
            </a:r>
            <a:r>
              <a:rPr b="1" lang="fr-FR" sz="1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Step 2.</a:t>
            </a:r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marL="166680" indent="-166320">
              <a:lnSpc>
                <a:spcPct val="100000"/>
              </a:lnSpc>
              <a:buClr>
                <a:srgbClr val="ebebeb"/>
              </a:buClr>
              <a:buSzPct val="75000"/>
              <a:buFont typeface="Symbol" charset="2"/>
              <a:buChar char=""/>
            </a:pPr>
            <a:r>
              <a:rPr b="0" lang="fr-FR" sz="1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Set the switches </a:t>
            </a:r>
            <a:r>
              <a:rPr b="0" i="1" lang="fr-FR" sz="1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compute_fwd, compute_inv and compute_stc </a:t>
            </a:r>
            <a:r>
              <a:rPr b="0" lang="fr-FR" sz="1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according to what you want to do. </a:t>
            </a:r>
            <a:r>
              <a:rPr b="0" lang="fr-FR" sz="1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
</a:t>
            </a:r>
            <a:r>
              <a:rPr b="0" lang="fr-FR" sz="1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Default setting should be ‘True’, ‘True’, ‘True’ to compute forward model, inverse model and finally the source estimate.</a:t>
            </a:r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marL="166680" indent="-166320">
              <a:lnSpc>
                <a:spcPct val="100000"/>
              </a:lnSpc>
              <a:buClr>
                <a:srgbClr val="ebebeb"/>
              </a:buClr>
              <a:buSzPct val="75000"/>
              <a:buFont typeface="Symbol" charset="2"/>
              <a:buChar char=""/>
            </a:pPr>
            <a:r>
              <a:rPr b="0" lang="fr-FR" sz="1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Specify whether you want to use empty room covariance or epoch baseline covariance.</a:t>
            </a:r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marL="166680" indent="-166320">
              <a:lnSpc>
                <a:spcPct val="100000"/>
              </a:lnSpc>
              <a:buClr>
                <a:srgbClr val="ebebeb"/>
              </a:buClr>
              <a:buSzPct val="75000"/>
              <a:buFont typeface="Symbol" charset="2"/>
              <a:buChar char=""/>
            </a:pPr>
            <a:r>
              <a:rPr b="1" lang="fr-FR" sz="1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NB : you can specify the source reconstruction method setting the ‘method’ variable in the last section of the script (*MODIFY*)</a:t>
            </a:r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marL="166680" indent="-166320">
              <a:lnSpc>
                <a:spcPct val="100000"/>
              </a:lnSpc>
              <a:buClr>
                <a:srgbClr val="ebebeb"/>
              </a:buClr>
              <a:buSzPct val="75000"/>
              <a:buFont typeface="Symbol" charset="2"/>
              <a:buChar char=""/>
            </a:pPr>
            <a:r>
              <a:rPr b="0" lang="fr-FR" sz="1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Run the script.</a:t>
            </a:r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  <a:p>
            <a:pPr marL="166680" indent="-166320">
              <a:lnSpc>
                <a:spcPct val="100000"/>
              </a:lnSpc>
              <a:buClr>
                <a:srgbClr val="ebebeb"/>
              </a:buClr>
              <a:buSzPct val="75000"/>
              <a:buFont typeface="Symbol" charset="2"/>
              <a:buChar char=""/>
            </a:pPr>
            <a:r>
              <a:rPr b="0" lang="fr-FR" sz="1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You should now have the ‘-fwd.fif’, ‘-inv.fif’ and source estimates (-rh.stc and -lh.stc for right and left hemispheres) in your subject’s ‘Source_Rec’ directory.</a:t>
            </a:r>
            <a:endParaRPr b="0" lang="fr-FR" sz="34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Helvetica Neue Medium"/>
            </a:endParaRPr>
          </a:p>
        </p:txBody>
      </p:sp>
      <p:pic>
        <p:nvPicPr>
          <p:cNvPr id="144" name="Capture d’écran 2017-09-18 à 13.38.51.png" descr=""/>
          <p:cNvPicPr/>
          <p:nvPr/>
        </p:nvPicPr>
        <p:blipFill>
          <a:blip r:embed="rId1"/>
          <a:stretch/>
        </p:blipFill>
        <p:spPr>
          <a:xfrm>
            <a:off x="6790320" y="2323800"/>
            <a:ext cx="5756760" cy="6296400"/>
          </a:xfrm>
          <a:prstGeom prst="rect">
            <a:avLst/>
          </a:prstGeom>
          <a:ln w="12600">
            <a:noFill/>
          </a:ln>
        </p:spPr>
      </p:pic>
      <p:sp>
        <p:nvSpPr>
          <p:cNvPr id="145" name="CustomShape 3"/>
          <p:cNvSpPr/>
          <p:nvPr/>
        </p:nvSpPr>
        <p:spPr>
          <a:xfrm>
            <a:off x="8596440" y="8725320"/>
            <a:ext cx="2144880" cy="451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i="1" lang="fr-FR" sz="23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« src_rec.py »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fr-FR</dc:language>
  <cp:lastModifiedBy/>
  <dcterms:modified xsi:type="dcterms:W3CDTF">2018-01-22T12:22:05Z</dcterms:modified>
  <cp:revision>1</cp:revision>
  <dc:subject/>
  <dc:title/>
</cp:coreProperties>
</file>